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98" r:id="rId2"/>
    <p:sldId id="468" r:id="rId3"/>
    <p:sldId id="462" r:id="rId4"/>
    <p:sldId id="463" r:id="rId5"/>
    <p:sldId id="465" r:id="rId6"/>
    <p:sldId id="469" r:id="rId7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423443-8DF1-D744-BC70-6ED3A8DD99FD}">
          <p14:sldIdLst>
            <p14:sldId id="298"/>
          </p14:sldIdLst>
        </p14:section>
        <p14:section name="Untitled Section" id="{03870F4D-28E8-7447-9B71-B9808EA7BC90}">
          <p14:sldIdLst>
            <p14:sldId id="468"/>
            <p14:sldId id="462"/>
            <p14:sldId id="463"/>
            <p14:sldId id="465"/>
            <p14:sldId id="4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F26"/>
    <a:srgbClr val="06497F"/>
    <a:srgbClr val="80BE63"/>
    <a:srgbClr val="FED1B8"/>
    <a:srgbClr val="033164"/>
    <a:srgbClr val="FC5D04"/>
    <a:srgbClr val="06487E"/>
    <a:srgbClr val="6C9AC3"/>
    <a:srgbClr val="E28F41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4" autoAdjust="0"/>
    <p:restoredTop sz="94312" autoAdjust="0"/>
  </p:normalViewPr>
  <p:slideViewPr>
    <p:cSldViewPr snapToGrid="0">
      <p:cViewPr varScale="1">
        <p:scale>
          <a:sx n="85" d="100"/>
          <a:sy n="85" d="100"/>
        </p:scale>
        <p:origin x="11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646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E34CC9-D274-4342-A4A3-A10D4EEA80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3BA25A-EBA1-4629-9051-F195232544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B68C8-C3BB-4A82-9B1B-FF11456B94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56C5202F-924C-4359-B4CA-C435ACC6E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82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E7C9419-65CE-4FD7-A936-319F3A4AEB74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3BCD7C5-17EC-4245-A808-3E160E620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3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38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8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6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49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4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2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3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90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6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5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3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45D50-769C-4166-9104-423A3363434E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46E60-3DB4-49FA-A4A8-EAB6184FB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1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map.ufl.edu/#/index" TargetMode="External"/><Relationship Id="rId7" Type="http://schemas.openxmlformats.org/officeDocument/2006/relationships/hyperlink" Target="https://benefits.hr.ufl.edu/gatorperks/aid-a-gator/" TargetMode="External"/><Relationship Id="rId2" Type="http://schemas.openxmlformats.org/officeDocument/2006/relationships/hyperlink" Target="https://pantry.fieldandfork.ufl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ap.ufl.edu/" TargetMode="External"/><Relationship Id="rId5" Type="http://schemas.openxmlformats.org/officeDocument/2006/relationships/hyperlink" Target="http://www.counseling.ufl.edu/services/crisis/" TargetMode="External"/><Relationship Id="rId4" Type="http://schemas.openxmlformats.org/officeDocument/2006/relationships/hyperlink" Target="http://www.counseling.ufl.edu/cwc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FamilyResources@hr.ufl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3B57DD-3D7B-A04B-9181-A1CDC91B1A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159543" y="201940"/>
            <a:ext cx="11872912" cy="651375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8A0EE4A-BF94-BC43-B7CB-2D61D634C31E}"/>
              </a:ext>
            </a:extLst>
          </p:cNvPr>
          <p:cNvSpPr txBox="1">
            <a:spLocks/>
          </p:cNvSpPr>
          <p:nvPr/>
        </p:nvSpPr>
        <p:spPr>
          <a:xfrm>
            <a:off x="1004280" y="6272136"/>
            <a:ext cx="10183439" cy="385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6487E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/>
            <a:endParaRPr lang="en-US" sz="1800" i="1" dirty="0">
              <a:solidFill>
                <a:schemeClr val="bg1"/>
              </a:solidFill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D8D70-E9CF-BE4C-96CE-BB6C7DA068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597" y="1660659"/>
            <a:ext cx="10104803" cy="3536681"/>
          </a:xfrm>
          <a:prstGeom prst="rect">
            <a:avLst/>
          </a:prstGeom>
          <a:effectLst>
            <a:outerShdw blurRad="203200" algn="ctr" rotWithShape="0">
              <a:prstClr val="black">
                <a:alpha val="3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2590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3B57DD-3D7B-A04B-9181-A1CDC91B1A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159543" y="201940"/>
            <a:ext cx="11872912" cy="651375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8A0EE4A-BF94-BC43-B7CB-2D61D634C31E}"/>
              </a:ext>
            </a:extLst>
          </p:cNvPr>
          <p:cNvSpPr txBox="1">
            <a:spLocks/>
          </p:cNvSpPr>
          <p:nvPr/>
        </p:nvSpPr>
        <p:spPr>
          <a:xfrm>
            <a:off x="1004280" y="6272136"/>
            <a:ext cx="10183439" cy="385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6487E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/>
            <a:endParaRPr lang="en-US" sz="1800" i="1" dirty="0">
              <a:solidFill>
                <a:schemeClr val="bg1"/>
              </a:solidFill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DC81EC-05FF-45EA-A19D-F3CFE51B08B6}"/>
              </a:ext>
            </a:extLst>
          </p:cNvPr>
          <p:cNvSpPr txBox="1"/>
          <p:nvPr/>
        </p:nvSpPr>
        <p:spPr>
          <a:xfrm>
            <a:off x="1242204" y="828136"/>
            <a:ext cx="95925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Family Resource Coordinator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F638FB-DC22-40D7-AA83-32FF40E6FAA5}"/>
              </a:ext>
            </a:extLst>
          </p:cNvPr>
          <p:cNvSpPr txBox="1"/>
          <p:nvPr/>
        </p:nvSpPr>
        <p:spPr>
          <a:xfrm>
            <a:off x="759125" y="1690776"/>
            <a:ext cx="1062774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“</a:t>
            </a:r>
            <a:r>
              <a:rPr lang="en-US" sz="28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 Family Resource Coordinator- provides valuable community resources to our employee population.  Ensuring that employees have access to area businesses that provide childcare, housing and other services at a discounted rate. Directing employees to the correct HR departments to assist with their individual questions or needs.”</a:t>
            </a:r>
          </a:p>
        </p:txBody>
      </p:sp>
    </p:spTree>
    <p:extLst>
      <p:ext uri="{BB962C8B-B14F-4D97-AF65-F5344CB8AC3E}">
        <p14:creationId xmlns:p14="http://schemas.microsoft.com/office/powerpoint/2010/main" val="2273953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842B-456E-43E3-A015-77E116622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902" y="586595"/>
            <a:ext cx="5170098" cy="2070341"/>
          </a:xfrm>
        </p:spPr>
        <p:txBody>
          <a:bodyPr>
            <a:normAutofit/>
          </a:bodyPr>
          <a:lstStyle/>
          <a:p>
            <a:r>
              <a:rPr lang="en-US" sz="6000" dirty="0" err="1">
                <a:solidFill>
                  <a:srgbClr val="06497F"/>
                </a:solidFill>
                <a:latin typeface="Arial Black" panose="020B0A04020102020204" pitchFamily="34" charset="0"/>
              </a:rPr>
              <a:t>GatorPerks</a:t>
            </a:r>
            <a:br>
              <a:rPr lang="en-US" sz="6000" dirty="0">
                <a:solidFill>
                  <a:srgbClr val="06497F"/>
                </a:solidFill>
                <a:latin typeface="Arial Black" panose="020B0A04020102020204" pitchFamily="34" charset="0"/>
              </a:rPr>
            </a:br>
            <a:r>
              <a:rPr lang="en-US" sz="2400" b="1" dirty="0"/>
              <a:t>Exclusive discounts for UF employees</a:t>
            </a:r>
            <a:br>
              <a:rPr lang="en-US" sz="6000" b="1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D59BF7-D7CD-476A-A54F-9C73F71E0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608" y="2812211"/>
            <a:ext cx="10012392" cy="3692105"/>
          </a:xfrm>
        </p:spPr>
        <p:txBody>
          <a:bodyPr>
            <a:normAutofit/>
          </a:bodyPr>
          <a:lstStyle/>
          <a:p>
            <a:pPr lvl="1" algn="l"/>
            <a:r>
              <a:rPr lang="en-US" sz="2400" b="1" dirty="0"/>
              <a:t>	Shopping &amp; Services </a:t>
            </a:r>
            <a:r>
              <a:rPr lang="en-US" sz="2400" dirty="0"/>
              <a:t>(</a:t>
            </a:r>
            <a:r>
              <a:rPr lang="en-US" dirty="0">
                <a:latin typeface="Century Gothic" panose="020B0502020202020204" pitchFamily="34" charset="0"/>
              </a:rPr>
              <a:t>Childcare &amp; Nanny, Beauty, Pets and Retail)</a:t>
            </a:r>
          </a:p>
          <a:p>
            <a:pPr lvl="1" algn="l"/>
            <a:r>
              <a:rPr lang="en-US" dirty="0">
                <a:latin typeface="Century Gothic" panose="020B0502020202020204" pitchFamily="34" charset="0"/>
              </a:rPr>
              <a:t>	</a:t>
            </a:r>
            <a:r>
              <a:rPr lang="en-US" b="1" dirty="0">
                <a:latin typeface="Century Gothic" panose="020B0502020202020204" pitchFamily="34" charset="0"/>
              </a:rPr>
              <a:t>House and Home </a:t>
            </a:r>
            <a:r>
              <a:rPr lang="en-US" dirty="0">
                <a:latin typeface="Century Gothic" panose="020B0502020202020204" pitchFamily="34" charset="0"/>
              </a:rPr>
              <a:t>(Real Estate and Apartment rental, painting and lawn 	care and many others)</a:t>
            </a:r>
          </a:p>
          <a:p>
            <a:pPr lvl="1" algn="l"/>
            <a:r>
              <a:rPr lang="en-US" dirty="0">
                <a:latin typeface="Century Gothic" panose="020B0502020202020204" pitchFamily="34" charset="0"/>
              </a:rPr>
              <a:t>	</a:t>
            </a:r>
            <a:r>
              <a:rPr lang="en-US" b="1" dirty="0">
                <a:latin typeface="Century Gothic" panose="020B0502020202020204" pitchFamily="34" charset="0"/>
              </a:rPr>
              <a:t>Health and Wellness </a:t>
            </a:r>
            <a:r>
              <a:rPr lang="en-US" dirty="0">
                <a:latin typeface="Century Gothic" panose="020B0502020202020204" pitchFamily="34" charset="0"/>
              </a:rPr>
              <a:t>(Salt Rooms, Personal Training, Fitness Clubs)</a:t>
            </a:r>
          </a:p>
          <a:p>
            <a:pPr lvl="1" algn="l"/>
            <a:r>
              <a:rPr lang="en-US" dirty="0">
                <a:latin typeface="Century Gothic" panose="020B0502020202020204" pitchFamily="34" charset="0"/>
              </a:rPr>
              <a:t>	</a:t>
            </a:r>
            <a:r>
              <a:rPr lang="en-US" b="1" dirty="0">
                <a:latin typeface="Century Gothic" panose="020B0502020202020204" pitchFamily="34" charset="0"/>
              </a:rPr>
              <a:t>Transportation</a:t>
            </a:r>
            <a:r>
              <a:rPr lang="en-US" dirty="0">
                <a:latin typeface="Century Gothic" panose="020B0502020202020204" pitchFamily="34" charset="0"/>
              </a:rPr>
              <a:t> (Car Rental, Car Sales, Services and Repairs)</a:t>
            </a:r>
          </a:p>
          <a:p>
            <a:pPr lvl="1" algn="l"/>
            <a:r>
              <a:rPr lang="en-US" dirty="0">
                <a:latin typeface="Century Gothic" panose="020B0502020202020204" pitchFamily="34" charset="0"/>
              </a:rPr>
              <a:t>	</a:t>
            </a:r>
            <a:r>
              <a:rPr lang="en-US" b="1" dirty="0">
                <a:latin typeface="Century Gothic" panose="020B0502020202020204" pitchFamily="34" charset="0"/>
              </a:rPr>
              <a:t>Travel &amp; Entertainment </a:t>
            </a:r>
            <a:r>
              <a:rPr lang="en-US" dirty="0">
                <a:latin typeface="Century Gothic" panose="020B0502020202020204" pitchFamily="34" charset="0"/>
              </a:rPr>
              <a:t>(Hotels, Travel and Entertainment)</a:t>
            </a:r>
          </a:p>
          <a:p>
            <a:pPr lvl="1" algn="l"/>
            <a:r>
              <a:rPr lang="en-US" dirty="0">
                <a:latin typeface="Century Gothic" panose="020B0502020202020204" pitchFamily="34" charset="0"/>
              </a:rPr>
              <a:t>	</a:t>
            </a:r>
            <a:r>
              <a:rPr lang="en-US" b="1" dirty="0">
                <a:latin typeface="Century Gothic" panose="020B0502020202020204" pitchFamily="34" charset="0"/>
              </a:rPr>
              <a:t>UF Campus Discounts </a:t>
            </a:r>
            <a:r>
              <a:rPr lang="en-US" dirty="0">
                <a:latin typeface="Century Gothic" panose="020B0502020202020204" pitchFamily="34" charset="0"/>
              </a:rPr>
              <a:t>(Medical, Museum, press book order, Rec Sports)</a:t>
            </a:r>
            <a:endParaRPr lang="en-US" b="1" dirty="0">
              <a:latin typeface="Century Gothic" panose="020B0502020202020204" pitchFamily="34" charset="0"/>
            </a:endParaRPr>
          </a:p>
          <a:p>
            <a:pPr lvl="1" algn="l"/>
            <a:r>
              <a:rPr lang="en-US" b="1" dirty="0">
                <a:latin typeface="Century Gothic" panose="020B0502020202020204" pitchFamily="34" charset="0"/>
              </a:rPr>
              <a:t>	Food and Restaurants </a:t>
            </a:r>
            <a:r>
              <a:rPr lang="en-US" dirty="0">
                <a:latin typeface="Century Gothic" panose="020B0502020202020204" pitchFamily="34" charset="0"/>
              </a:rPr>
              <a:t>( local meal kits and restaurants)</a:t>
            </a:r>
          </a:p>
          <a:p>
            <a:pPr lvl="1" algn="l"/>
            <a:r>
              <a:rPr lang="en-US" b="1" dirty="0">
                <a:latin typeface="Century Gothic" panose="020B0502020202020204" pitchFamily="34" charset="0"/>
              </a:rPr>
              <a:t>	Art and Leisure </a:t>
            </a:r>
            <a:r>
              <a:rPr lang="en-US" dirty="0">
                <a:latin typeface="Century Gothic" panose="020B0502020202020204" pitchFamily="34" charset="0"/>
              </a:rPr>
              <a:t>(Farms, Art, theatre, Zoo &amp; Music and Dance)</a:t>
            </a:r>
            <a:endParaRPr lang="en-US" b="1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26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2068-2379-4D50-B0BC-2BDDD835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06497F"/>
                </a:solidFill>
                <a:latin typeface="Arial Black" panose="020B0A04020102020204" pitchFamily="34" charset="0"/>
              </a:rPr>
              <a:t>On Campus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F61D-63CC-4793-834B-24764AFAD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40" y="1825625"/>
            <a:ext cx="11645660" cy="4351338"/>
          </a:xfrm>
        </p:spPr>
        <p:txBody>
          <a:bodyPr/>
          <a:lstStyle/>
          <a:p>
            <a:r>
              <a:rPr lang="en-US" sz="2000" dirty="0">
                <a:latin typeface="Century Gothic" panose="020B0502020202020204" pitchFamily="34" charset="0"/>
              </a:rPr>
              <a:t>Field and Fork Pantry- </a:t>
            </a:r>
            <a:r>
              <a:rPr lang="en-US" sz="2000" dirty="0">
                <a:solidFill>
                  <a:srgbClr val="BC581A"/>
                </a:solidFill>
                <a:latin typeface="gentona"/>
                <a:hlinkClick r:id="rId2"/>
              </a:rPr>
              <a:t>https://pantry.fieldandfork.ufl.edu/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Lactation rooms- </a:t>
            </a:r>
            <a:r>
              <a:rPr lang="en-US" sz="2000" dirty="0">
                <a:latin typeface="Century Gothic" panose="020B0502020202020204" pitchFamily="34" charset="0"/>
                <a:hlinkClick r:id="rId3"/>
              </a:rPr>
              <a:t>https://campusmap.ufl.edu/#/index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Counseling and Wellness Center (CWC)- </a:t>
            </a:r>
            <a:r>
              <a:rPr lang="en-US" sz="2000" b="0" i="0" u="none" strike="noStrike" dirty="0">
                <a:solidFill>
                  <a:srgbClr val="BC581A"/>
                </a:solidFill>
                <a:effectLst/>
                <a:latin typeface="gentona"/>
                <a:hlinkClick r:id="rId4"/>
              </a:rPr>
              <a:t>http://www.counseling.ufl.edu/cwc/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Criss and Emergency Resource Center (CERC)- </a:t>
            </a:r>
            <a:r>
              <a:rPr lang="en-US" sz="2000" b="0" i="0" u="none" strike="noStrike" dirty="0">
                <a:solidFill>
                  <a:srgbClr val="BC581A"/>
                </a:solidFill>
                <a:effectLst/>
                <a:latin typeface="gentona"/>
                <a:hlinkClick r:id="rId5"/>
              </a:rPr>
              <a:t>http://www.counseling.ufl.edu/services/crisis/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Employee Assistance Program ( UF EAP)- </a:t>
            </a:r>
            <a:r>
              <a:rPr lang="en-US" sz="2000" dirty="0">
                <a:solidFill>
                  <a:srgbClr val="BC581A"/>
                </a:solidFill>
                <a:latin typeface="gentona"/>
                <a:hlinkClick r:id="rId6"/>
              </a:rPr>
              <a:t>https://eap.ufl.edu/</a:t>
            </a:r>
            <a:r>
              <a:rPr lang="en-US" sz="2000" dirty="0">
                <a:solidFill>
                  <a:srgbClr val="BC581A"/>
                </a:solidFill>
                <a:latin typeface="gentona"/>
              </a:rPr>
              <a:t> </a:t>
            </a: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>
                <a:latin typeface="Century Gothic" panose="020B0502020202020204" pitchFamily="34" charset="0"/>
              </a:rPr>
              <a:t>Aid-A-Gator-</a:t>
            </a:r>
            <a:r>
              <a:rPr lang="en-US" sz="2000">
                <a:latin typeface="Century Gothic" panose="020B0502020202020204" pitchFamily="34" charset="0"/>
                <a:hlinkClick r:id="rId7"/>
              </a:rPr>
              <a:t> https://benefits.hr.ufl.edu/gatorperks/aid-a-gator/</a:t>
            </a:r>
            <a:r>
              <a:rPr lang="en-US" sz="2000">
                <a:latin typeface="Century Gothic" panose="020B0502020202020204" pitchFamily="34" charset="0"/>
              </a:rPr>
              <a:t> </a:t>
            </a: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22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A4F5F-F517-44CE-86F6-26E62898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06497F"/>
                </a:solidFill>
                <a:latin typeface="Arial Black" panose="020B0A04020102020204" pitchFamily="34" charset="0"/>
              </a:rPr>
              <a:t>On Campus Lactation Rooms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E9BA05-EA21-48BC-A31C-3E9123B92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8404" y="1825625"/>
            <a:ext cx="70151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3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2068-2379-4D50-B0BC-2BDDD835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06497F"/>
                </a:solidFill>
                <a:latin typeface="Arial Black" panose="020B0A04020102020204" pitchFamily="34" charset="0"/>
              </a:rPr>
              <a:t>Contact: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F61D-63CC-4793-834B-24764AFAD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40" y="1825625"/>
            <a:ext cx="11645660" cy="4351338"/>
          </a:xfrm>
        </p:spPr>
        <p:txBody>
          <a:bodyPr/>
          <a:lstStyle/>
          <a:p>
            <a:r>
              <a:rPr lang="en-US" sz="3600" u="sng" dirty="0">
                <a:latin typeface="Century Gothic" panose="020B0502020202020204" pitchFamily="34" charset="0"/>
                <a:hlinkClick r:id="rId2"/>
              </a:rPr>
              <a:t>Alisha Hargon, Family Resource Coordinator</a:t>
            </a:r>
          </a:p>
          <a:p>
            <a:r>
              <a:rPr lang="en-US" sz="3600" dirty="0">
                <a:latin typeface="Century Gothic" panose="020B0502020202020204" pitchFamily="34" charset="0"/>
                <a:hlinkClick r:id="rId2"/>
              </a:rPr>
              <a:t>FamilyResources@hr.ufl.edu</a:t>
            </a:r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26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297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Century Gothic</vt:lpstr>
      <vt:lpstr>gentona</vt:lpstr>
      <vt:lpstr>Palatino</vt:lpstr>
      <vt:lpstr>Office Theme</vt:lpstr>
      <vt:lpstr>PowerPoint Presentation</vt:lpstr>
      <vt:lpstr>PowerPoint Presentation</vt:lpstr>
      <vt:lpstr>GatorPerks Exclusive discounts for UF employees </vt:lpstr>
      <vt:lpstr>On Campus Resources</vt:lpstr>
      <vt:lpstr>On Campus Lactation Rooms</vt:lpstr>
      <vt:lpstr>Contact: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Wuertz,Amber D</dc:creator>
  <cp:lastModifiedBy>Edwards,Shannon</cp:lastModifiedBy>
  <cp:revision>52</cp:revision>
  <cp:lastPrinted>2020-09-29T15:49:27Z</cp:lastPrinted>
  <dcterms:created xsi:type="dcterms:W3CDTF">2020-09-29T12:57:11Z</dcterms:created>
  <dcterms:modified xsi:type="dcterms:W3CDTF">2021-02-19T18:40:49Z</dcterms:modified>
</cp:coreProperties>
</file>